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8" r:id="rId3"/>
    <p:sldId id="259" r:id="rId4"/>
    <p:sldId id="260" r:id="rId5"/>
    <p:sldId id="261" r:id="rId6"/>
    <p:sldId id="262" r:id="rId7"/>
    <p:sldId id="263" r:id="rId8"/>
    <p:sldId id="264" r:id="rId9"/>
    <p:sldId id="265" r:id="rId10"/>
    <p:sldId id="266" r:id="rId11"/>
    <p:sldId id="267" r:id="rId12"/>
  </p:sldIdLst>
  <p:sldSz cx="9144000" cy="5143500" type="screen16x9"/>
  <p:notesSz cx="6858000" cy="9144000"/>
  <p:embeddedFontLst>
    <p:embeddedFont>
      <p:font typeface="Average" panose="020B0604020202020204" charset="0"/>
      <p:regular r:id="rId14"/>
    </p:embeddedFont>
    <p:embeddedFont>
      <p:font typeface="Lato" panose="020F0502020204030203" pitchFamily="34"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edc7fdb73e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edc7fdb73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db6434aa0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edb6434aa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edb6434aa0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edb6434aa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edb6434aa0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edb6434aa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edb6434aa0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edb6434aa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edc7fdb73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edc7fdb73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edc7fdb73e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edc7fdb73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51950" y="1112150"/>
            <a:ext cx="5017500" cy="15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Pattern analysis of stock market trend based on news title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18" name="Google Shape;318;p27"/>
          <p:cNvSpPr txBox="1"/>
          <p:nvPr/>
        </p:nvSpPr>
        <p:spPr>
          <a:xfrm>
            <a:off x="1297500" y="21136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19" name="Google Shape;319;p27"/>
          <p:cNvSpPr txBox="1">
            <a:spLocks noGrp="1"/>
          </p:cNvSpPr>
          <p:nvPr>
            <p:ph type="body" idx="1"/>
          </p:nvPr>
        </p:nvSpPr>
        <p:spPr>
          <a:xfrm>
            <a:off x="2030400" y="211372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Usage of technical indicator</a:t>
            </a:r>
            <a:endParaRPr>
              <a:solidFill>
                <a:srgbClr val="FFFFFF"/>
              </a:solidFill>
            </a:endParaRPr>
          </a:p>
        </p:txBody>
      </p:sp>
      <p:sp>
        <p:nvSpPr>
          <p:cNvPr id="320" name="Google Shape;320;p27"/>
          <p:cNvSpPr txBox="1"/>
          <p:nvPr/>
        </p:nvSpPr>
        <p:spPr>
          <a:xfrm>
            <a:off x="1297500" y="30285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21" name="Google Shape;321;p27"/>
          <p:cNvSpPr txBox="1">
            <a:spLocks noGrp="1"/>
          </p:cNvSpPr>
          <p:nvPr>
            <p:ph type="body" idx="1"/>
          </p:nvPr>
        </p:nvSpPr>
        <p:spPr>
          <a:xfrm>
            <a:off x="2030400" y="30285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Reinforcement Learning</a:t>
            </a:r>
            <a:endParaRPr>
              <a:solidFill>
                <a:srgbClr val="FFFFFF"/>
              </a:solidFill>
            </a:endParaRPr>
          </a:p>
        </p:txBody>
      </p:sp>
      <p:sp>
        <p:nvSpPr>
          <p:cNvPr id="322" name="Google Shape;322;p27"/>
          <p:cNvSpPr txBox="1"/>
          <p:nvPr/>
        </p:nvSpPr>
        <p:spPr>
          <a:xfrm>
            <a:off x="1297500" y="38373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23" name="Google Shape;323;p27"/>
          <p:cNvSpPr txBox="1">
            <a:spLocks noGrp="1"/>
          </p:cNvSpPr>
          <p:nvPr>
            <p:ph type="body" idx="1"/>
          </p:nvPr>
        </p:nvSpPr>
        <p:spPr>
          <a:xfrm>
            <a:off x="2030400" y="38374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More News Data</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8"/>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pic>
        <p:nvPicPr>
          <p:cNvPr id="329" name="Google Shape;329;p28"/>
          <p:cNvPicPr preferRelativeResize="0"/>
          <p:nvPr/>
        </p:nvPicPr>
        <p:blipFill>
          <a:blip r:embed="rId3">
            <a:alphaModFix/>
          </a:blip>
          <a:stretch>
            <a:fillRect/>
          </a:stretch>
        </p:blipFill>
        <p:spPr>
          <a:xfrm>
            <a:off x="4498550" y="934425"/>
            <a:ext cx="3361949" cy="33619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9"/>
          <p:cNvSpPr txBox="1">
            <a:spLocks noGrp="1"/>
          </p:cNvSpPr>
          <p:nvPr>
            <p:ph type="title"/>
          </p:nvPr>
        </p:nvSpPr>
        <p:spPr>
          <a:xfrm>
            <a:off x="1297500" y="68637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a:t>
            </a:r>
            <a:endParaRPr/>
          </a:p>
        </p:txBody>
      </p:sp>
      <p:sp>
        <p:nvSpPr>
          <p:cNvPr id="240" name="Google Shape;240;p19"/>
          <p:cNvSpPr txBox="1"/>
          <p:nvPr/>
        </p:nvSpPr>
        <p:spPr>
          <a:xfrm>
            <a:off x="1294301" y="159485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41" name="Google Shape;241;p19"/>
          <p:cNvSpPr txBox="1"/>
          <p:nvPr/>
        </p:nvSpPr>
        <p:spPr>
          <a:xfrm>
            <a:off x="1294301" y="192035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PREVIOUS WORK</a:t>
            </a:r>
            <a:endParaRPr>
              <a:solidFill>
                <a:srgbClr val="CACACA"/>
              </a:solidFill>
              <a:latin typeface="Montserrat"/>
              <a:ea typeface="Montserrat"/>
              <a:cs typeface="Montserrat"/>
              <a:sym typeface="Montserrat"/>
            </a:endParaRPr>
          </a:p>
        </p:txBody>
      </p:sp>
      <p:sp>
        <p:nvSpPr>
          <p:cNvPr id="242" name="Google Shape;242;p19"/>
          <p:cNvSpPr txBox="1"/>
          <p:nvPr/>
        </p:nvSpPr>
        <p:spPr>
          <a:xfrm>
            <a:off x="1294301" y="224585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NEURAL NETWORKS</a:t>
            </a:r>
            <a:endParaRPr>
              <a:solidFill>
                <a:srgbClr val="CACACA"/>
              </a:solidFill>
              <a:latin typeface="Montserrat"/>
              <a:ea typeface="Montserrat"/>
              <a:cs typeface="Montserrat"/>
              <a:sym typeface="Montserrat"/>
            </a:endParaRPr>
          </a:p>
        </p:txBody>
      </p:sp>
      <p:sp>
        <p:nvSpPr>
          <p:cNvPr id="243" name="Google Shape;243;p19"/>
          <p:cNvSpPr txBox="1"/>
          <p:nvPr/>
        </p:nvSpPr>
        <p:spPr>
          <a:xfrm>
            <a:off x="1294300" y="2571350"/>
            <a:ext cx="4204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NATURAL LANGUAGE PROCESSING</a:t>
            </a:r>
            <a:endParaRPr sz="1800">
              <a:solidFill>
                <a:srgbClr val="CACACA"/>
              </a:solidFill>
              <a:latin typeface="Average"/>
              <a:ea typeface="Average"/>
              <a:cs typeface="Average"/>
              <a:sym typeface="Average"/>
            </a:endParaRPr>
          </a:p>
        </p:txBody>
      </p:sp>
      <p:sp>
        <p:nvSpPr>
          <p:cNvPr id="244" name="Google Shape;244;p19"/>
          <p:cNvSpPr txBox="1"/>
          <p:nvPr/>
        </p:nvSpPr>
        <p:spPr>
          <a:xfrm>
            <a:off x="1294298" y="289685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DATASET</a:t>
            </a:r>
            <a:endParaRPr sz="1800">
              <a:solidFill>
                <a:srgbClr val="CACACA"/>
              </a:solidFill>
              <a:latin typeface="Average"/>
              <a:ea typeface="Average"/>
              <a:cs typeface="Average"/>
              <a:sym typeface="Average"/>
            </a:endParaRPr>
          </a:p>
        </p:txBody>
      </p:sp>
      <p:sp>
        <p:nvSpPr>
          <p:cNvPr id="245" name="Google Shape;245;p19"/>
          <p:cNvSpPr txBox="1"/>
          <p:nvPr/>
        </p:nvSpPr>
        <p:spPr>
          <a:xfrm>
            <a:off x="1294301" y="3222352"/>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METHODOLOGIES</a:t>
            </a:r>
            <a:endParaRPr sz="1800">
              <a:solidFill>
                <a:srgbClr val="CACACA"/>
              </a:solidFill>
              <a:latin typeface="Average"/>
              <a:ea typeface="Average"/>
              <a:cs typeface="Average"/>
              <a:sym typeface="Average"/>
            </a:endParaRPr>
          </a:p>
        </p:txBody>
      </p:sp>
      <p:sp>
        <p:nvSpPr>
          <p:cNvPr id="246" name="Google Shape;246;p19"/>
          <p:cNvSpPr txBox="1"/>
          <p:nvPr/>
        </p:nvSpPr>
        <p:spPr>
          <a:xfrm>
            <a:off x="1294298" y="354785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RESULT AND DISCUSSION</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52" name="Google Shape;252;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3" name="Google Shape;253;p20"/>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Volatile data</a:t>
            </a:r>
            <a:endParaRPr>
              <a:solidFill>
                <a:srgbClr val="FFFFFF"/>
              </a:solidFill>
            </a:endParaRPr>
          </a:p>
        </p:txBody>
      </p:sp>
      <p:sp>
        <p:nvSpPr>
          <p:cNvPr id="254" name="Google Shape;254;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5" name="Google Shape;255;p20"/>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Stock Market Trend Analysis</a:t>
            </a:r>
            <a:endParaRPr>
              <a:solidFill>
                <a:srgbClr val="FFFFFF"/>
              </a:solidFill>
            </a:endParaRPr>
          </a:p>
        </p:txBody>
      </p:sp>
      <p:sp>
        <p:nvSpPr>
          <p:cNvPr id="256" name="Google Shape;256;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7" name="Google Shape;257;p20"/>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Sentiment of the stock market</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PREVIOUS WORK</a:t>
            </a:r>
            <a:endParaRPr/>
          </a:p>
        </p:txBody>
      </p:sp>
      <p:sp>
        <p:nvSpPr>
          <p:cNvPr id="263" name="Google Shape;263;p21"/>
          <p:cNvSpPr txBox="1"/>
          <p:nvPr/>
        </p:nvSpPr>
        <p:spPr>
          <a:xfrm>
            <a:off x="1297500" y="13077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4" name="Google Shape;264;p21"/>
          <p:cNvSpPr txBox="1">
            <a:spLocks noGrp="1"/>
          </p:cNvSpPr>
          <p:nvPr>
            <p:ph type="body" idx="1"/>
          </p:nvPr>
        </p:nvSpPr>
        <p:spPr>
          <a:xfrm>
            <a:off x="2030400" y="1307800"/>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Stock Trend Prediction Using Regression Analysis – A Data Mining Approach </a:t>
            </a:r>
            <a:endParaRPr>
              <a:solidFill>
                <a:srgbClr val="FFFFFF"/>
              </a:solidFill>
            </a:endParaRPr>
          </a:p>
        </p:txBody>
      </p:sp>
      <p:sp>
        <p:nvSpPr>
          <p:cNvPr id="265" name="Google Shape;265;p21"/>
          <p:cNvSpPr txBox="1"/>
          <p:nvPr/>
        </p:nvSpPr>
        <p:spPr>
          <a:xfrm>
            <a:off x="1297500" y="21357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6" name="Google Shape;266;p21"/>
          <p:cNvSpPr txBox="1">
            <a:spLocks noGrp="1"/>
          </p:cNvSpPr>
          <p:nvPr>
            <p:ph type="body" idx="1"/>
          </p:nvPr>
        </p:nvSpPr>
        <p:spPr>
          <a:xfrm>
            <a:off x="2030400" y="21358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Stock Market Trend Prediction Using High-Order Information of Time Series</a:t>
            </a:r>
            <a:endParaRPr>
              <a:solidFill>
                <a:srgbClr val="FFFFFF"/>
              </a:solidFill>
            </a:endParaRPr>
          </a:p>
        </p:txBody>
      </p:sp>
      <p:sp>
        <p:nvSpPr>
          <p:cNvPr id="267" name="Google Shape;267;p21"/>
          <p:cNvSpPr txBox="1"/>
          <p:nvPr/>
        </p:nvSpPr>
        <p:spPr>
          <a:xfrm>
            <a:off x="1297500" y="29637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8" name="Google Shape;268;p21"/>
          <p:cNvSpPr txBox="1">
            <a:spLocks noGrp="1"/>
          </p:cNvSpPr>
          <p:nvPr>
            <p:ph type="body" idx="1"/>
          </p:nvPr>
        </p:nvSpPr>
        <p:spPr>
          <a:xfrm>
            <a:off x="2030400" y="29637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The association between stock price volatility and financial news - A sentiment analysis approach</a:t>
            </a:r>
            <a:endParaRPr>
              <a:solidFill>
                <a:srgbClr val="FFFFFF"/>
              </a:solidFill>
            </a:endParaRPr>
          </a:p>
        </p:txBody>
      </p:sp>
      <p:sp>
        <p:nvSpPr>
          <p:cNvPr id="269" name="Google Shape;269;p21"/>
          <p:cNvSpPr txBox="1"/>
          <p:nvPr/>
        </p:nvSpPr>
        <p:spPr>
          <a:xfrm>
            <a:off x="1297500" y="37724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70" name="Google Shape;270;p21"/>
          <p:cNvSpPr txBox="1">
            <a:spLocks noGrp="1"/>
          </p:cNvSpPr>
          <p:nvPr>
            <p:ph type="body" idx="1"/>
          </p:nvPr>
        </p:nvSpPr>
        <p:spPr>
          <a:xfrm>
            <a:off x="2030400" y="3772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Predicting Stock Market Behavior using Data Mining Technique and News Sentiment Analysis</a:t>
            </a:r>
            <a:endParaRPr>
              <a:solidFill>
                <a:srgbClr val="FFFFFF"/>
              </a:solidFill>
            </a:endParaRPr>
          </a:p>
        </p:txBody>
      </p:sp>
      <p:sp>
        <p:nvSpPr>
          <p:cNvPr id="271" name="Google Shape;271;p21"/>
          <p:cNvSpPr txBox="1"/>
          <p:nvPr/>
        </p:nvSpPr>
        <p:spPr>
          <a:xfrm>
            <a:off x="1297500" y="46197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272" name="Google Shape;272;p21"/>
          <p:cNvSpPr txBox="1">
            <a:spLocks noGrp="1"/>
          </p:cNvSpPr>
          <p:nvPr>
            <p:ph type="body" idx="1"/>
          </p:nvPr>
        </p:nvSpPr>
        <p:spPr>
          <a:xfrm>
            <a:off x="2030400" y="46197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Stock Market Trend Prediction Based on Text Mining of Corporate Web and Time Series Data</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NEURAL NETWORKS</a:t>
            </a:r>
            <a:endParaRPr/>
          </a:p>
        </p:txBody>
      </p:sp>
      <p:sp>
        <p:nvSpPr>
          <p:cNvPr id="278" name="Google Shape;278;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 neural network is a series of algorithms that endeavors to recognize underlying relationships in a set of data through a process that mimics the way the human brain operates. In this sense, neural networks refer to systems of neurons, either organic or artificial in nature.</a:t>
            </a:r>
            <a:endParaRPr/>
          </a:p>
          <a:p>
            <a:pPr marL="0" lvl="0" indent="0" algn="l" rtl="0">
              <a:spcBef>
                <a:spcPts val="1600"/>
              </a:spcBef>
              <a:spcAft>
                <a:spcPts val="0"/>
              </a:spcAft>
              <a:buNone/>
            </a:pPr>
            <a:endParaRPr/>
          </a:p>
          <a:p>
            <a:pPr marL="457200" lvl="0" indent="-311150" algn="l" rtl="0">
              <a:spcBef>
                <a:spcPts val="1600"/>
              </a:spcBef>
              <a:spcAft>
                <a:spcPts val="0"/>
              </a:spcAft>
              <a:buSzPts val="1300"/>
              <a:buChar char="●"/>
            </a:pPr>
            <a:r>
              <a:rPr lang="en-GB"/>
              <a:t>Input Layer</a:t>
            </a:r>
            <a:endParaRPr/>
          </a:p>
          <a:p>
            <a:pPr marL="457200" lvl="0" indent="-311150" algn="l" rtl="0">
              <a:spcBef>
                <a:spcPts val="0"/>
              </a:spcBef>
              <a:spcAft>
                <a:spcPts val="0"/>
              </a:spcAft>
              <a:buSzPts val="1300"/>
              <a:buChar char="●"/>
            </a:pPr>
            <a:r>
              <a:rPr lang="en-GB"/>
              <a:t>Embedding Layer</a:t>
            </a:r>
            <a:endParaRPr/>
          </a:p>
          <a:p>
            <a:pPr marL="457200" lvl="0" indent="-311150" algn="l" rtl="0">
              <a:spcBef>
                <a:spcPts val="0"/>
              </a:spcBef>
              <a:spcAft>
                <a:spcPts val="0"/>
              </a:spcAft>
              <a:buSzPts val="1300"/>
              <a:buChar char="●"/>
            </a:pPr>
            <a:r>
              <a:rPr lang="en-GB"/>
              <a:t>Hidden Layer</a:t>
            </a:r>
            <a:endParaRPr/>
          </a:p>
          <a:p>
            <a:pPr marL="457200" lvl="0" indent="-311150" algn="l" rtl="0">
              <a:spcBef>
                <a:spcPts val="0"/>
              </a:spcBef>
              <a:spcAft>
                <a:spcPts val="0"/>
              </a:spcAft>
              <a:buSzPts val="1300"/>
              <a:buChar char="●"/>
            </a:pPr>
            <a:r>
              <a:rPr lang="en-GB"/>
              <a:t>Output Layer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NATURAL LANGUAGE PROCESSING</a:t>
            </a:r>
            <a:endParaRPr/>
          </a:p>
        </p:txBody>
      </p:sp>
      <p:sp>
        <p:nvSpPr>
          <p:cNvPr id="284" name="Google Shape;284;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Natural language processing (NLP) is a subfield of linguistics, computer science, and artificial intelligence concerned with the interactions between computers and human language, in particular how to program computers to process and analyze large amounts of natural language data.</a:t>
            </a:r>
            <a:endParaRPr/>
          </a:p>
          <a:p>
            <a:pPr marL="0" lvl="0" indent="0" algn="l" rtl="0">
              <a:spcBef>
                <a:spcPts val="1600"/>
              </a:spcBef>
              <a:spcAft>
                <a:spcPts val="0"/>
              </a:spcAft>
              <a:buNone/>
            </a:pPr>
            <a:endParaRPr/>
          </a:p>
          <a:p>
            <a:pPr marL="457200" lvl="0" indent="-311150" algn="l" rtl="0">
              <a:spcBef>
                <a:spcPts val="1600"/>
              </a:spcBef>
              <a:spcAft>
                <a:spcPts val="0"/>
              </a:spcAft>
              <a:buSzPts val="1300"/>
              <a:buChar char="●"/>
            </a:pPr>
            <a:r>
              <a:rPr lang="en-GB"/>
              <a:t>Stopword Removal</a:t>
            </a:r>
            <a:endParaRPr/>
          </a:p>
          <a:p>
            <a:pPr marL="457200" lvl="0" indent="-311150" algn="l" rtl="0">
              <a:spcBef>
                <a:spcPts val="0"/>
              </a:spcBef>
              <a:spcAft>
                <a:spcPts val="0"/>
              </a:spcAft>
              <a:buSzPts val="1300"/>
              <a:buChar char="●"/>
            </a:pPr>
            <a:r>
              <a:rPr lang="en-GB"/>
              <a:t>Stemming</a:t>
            </a:r>
            <a:endParaRPr/>
          </a:p>
          <a:p>
            <a:pPr marL="457200" lvl="0" indent="-311150" algn="l" rtl="0">
              <a:spcBef>
                <a:spcPts val="0"/>
              </a:spcBef>
              <a:spcAft>
                <a:spcPts val="0"/>
              </a:spcAft>
              <a:buSzPts val="1300"/>
              <a:buChar char="●"/>
            </a:pPr>
            <a:r>
              <a:rPr lang="en-GB"/>
              <a:t>Lemmatization</a:t>
            </a:r>
            <a:endParaRPr/>
          </a:p>
          <a:p>
            <a:pPr marL="457200" lvl="0" indent="-311150" algn="l" rtl="0">
              <a:spcBef>
                <a:spcPts val="0"/>
              </a:spcBef>
              <a:spcAft>
                <a:spcPts val="0"/>
              </a:spcAft>
              <a:buSzPts val="1300"/>
              <a:buChar char="●"/>
            </a:pPr>
            <a:r>
              <a:rPr lang="en-GB"/>
              <a:t>Tokenization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DATASET &amp; DATA LABELLING</a:t>
            </a:r>
            <a:endParaRPr/>
          </a:p>
        </p:txBody>
      </p:sp>
      <p:sp>
        <p:nvSpPr>
          <p:cNvPr id="290" name="Google Shape;290;p24"/>
          <p:cNvSpPr txBox="1"/>
          <p:nvPr/>
        </p:nvSpPr>
        <p:spPr>
          <a:xfrm>
            <a:off x="1297500" y="21136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91" name="Google Shape;291;p24"/>
          <p:cNvSpPr txBox="1">
            <a:spLocks noGrp="1"/>
          </p:cNvSpPr>
          <p:nvPr>
            <p:ph type="body" idx="1"/>
          </p:nvPr>
        </p:nvSpPr>
        <p:spPr>
          <a:xfrm>
            <a:off x="2030400" y="211372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Reddit World news data from 2008-2021 using PushShift api</a:t>
            </a:r>
            <a:endParaRPr>
              <a:solidFill>
                <a:srgbClr val="FFFFFF"/>
              </a:solidFill>
            </a:endParaRPr>
          </a:p>
        </p:txBody>
      </p:sp>
      <p:sp>
        <p:nvSpPr>
          <p:cNvPr id="292" name="Google Shape;292;p24"/>
          <p:cNvSpPr txBox="1"/>
          <p:nvPr/>
        </p:nvSpPr>
        <p:spPr>
          <a:xfrm>
            <a:off x="1297500" y="30285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93" name="Google Shape;293;p24"/>
          <p:cNvSpPr txBox="1">
            <a:spLocks noGrp="1"/>
          </p:cNvSpPr>
          <p:nvPr>
            <p:ph type="body" idx="1"/>
          </p:nvPr>
        </p:nvSpPr>
        <p:spPr>
          <a:xfrm>
            <a:off x="2030400" y="30285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Labelling data based on whether the news has any effect on the next day’s price</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METHODOLOGIES</a:t>
            </a:r>
            <a:endParaRPr/>
          </a:p>
        </p:txBody>
      </p:sp>
      <p:sp>
        <p:nvSpPr>
          <p:cNvPr id="299" name="Google Shape;299;p25"/>
          <p:cNvSpPr txBox="1"/>
          <p:nvPr/>
        </p:nvSpPr>
        <p:spPr>
          <a:xfrm>
            <a:off x="1297500" y="21136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00" name="Google Shape;300;p25"/>
          <p:cNvSpPr txBox="1">
            <a:spLocks noGrp="1"/>
          </p:cNvSpPr>
          <p:nvPr>
            <p:ph type="body" idx="1"/>
          </p:nvPr>
        </p:nvSpPr>
        <p:spPr>
          <a:xfrm>
            <a:off x="2030400" y="211372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Preprocessing Pipeline</a:t>
            </a:r>
            <a:endParaRPr>
              <a:solidFill>
                <a:srgbClr val="FFFFFF"/>
              </a:solidFill>
            </a:endParaRPr>
          </a:p>
        </p:txBody>
      </p:sp>
      <p:sp>
        <p:nvSpPr>
          <p:cNvPr id="301" name="Google Shape;301;p25"/>
          <p:cNvSpPr txBox="1"/>
          <p:nvPr/>
        </p:nvSpPr>
        <p:spPr>
          <a:xfrm>
            <a:off x="1297500" y="30285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02" name="Google Shape;302;p25"/>
          <p:cNvSpPr txBox="1">
            <a:spLocks noGrp="1"/>
          </p:cNvSpPr>
          <p:nvPr>
            <p:ph type="body" idx="1"/>
          </p:nvPr>
        </p:nvSpPr>
        <p:spPr>
          <a:xfrm>
            <a:off x="2030400" y="30285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Finding the best model</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p:txBody>
      </p:sp>
      <p:sp>
        <p:nvSpPr>
          <p:cNvPr id="308" name="Google Shape;308;p26"/>
          <p:cNvSpPr txBox="1"/>
          <p:nvPr/>
        </p:nvSpPr>
        <p:spPr>
          <a:xfrm>
            <a:off x="1297500" y="21136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09" name="Google Shape;309;p26"/>
          <p:cNvSpPr txBox="1">
            <a:spLocks noGrp="1"/>
          </p:cNvSpPr>
          <p:nvPr>
            <p:ph type="body" idx="1"/>
          </p:nvPr>
        </p:nvSpPr>
        <p:spPr>
          <a:xfrm>
            <a:off x="2030400" y="211372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Compare models</a:t>
            </a:r>
            <a:endParaRPr>
              <a:solidFill>
                <a:srgbClr val="FFFFFF"/>
              </a:solidFill>
            </a:endParaRPr>
          </a:p>
        </p:txBody>
      </p:sp>
      <p:sp>
        <p:nvSpPr>
          <p:cNvPr id="310" name="Google Shape;310;p26"/>
          <p:cNvSpPr txBox="1"/>
          <p:nvPr/>
        </p:nvSpPr>
        <p:spPr>
          <a:xfrm>
            <a:off x="1297500" y="30285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11" name="Google Shape;311;p26"/>
          <p:cNvSpPr txBox="1">
            <a:spLocks noGrp="1"/>
          </p:cNvSpPr>
          <p:nvPr>
            <p:ph type="body" idx="1"/>
          </p:nvPr>
        </p:nvSpPr>
        <p:spPr>
          <a:xfrm>
            <a:off x="2030400" y="30285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Bidirection LSTM is the best model</a:t>
            </a:r>
            <a:endParaRPr>
              <a:solidFill>
                <a:srgbClr val="FFFFFF"/>
              </a:solidFill>
            </a:endParaRPr>
          </a:p>
        </p:txBody>
      </p:sp>
      <p:pic>
        <p:nvPicPr>
          <p:cNvPr id="312" name="Google Shape;312;p26"/>
          <p:cNvPicPr preferRelativeResize="0"/>
          <p:nvPr/>
        </p:nvPicPr>
        <p:blipFill>
          <a:blip r:embed="rId3">
            <a:alphaModFix/>
          </a:blip>
          <a:stretch>
            <a:fillRect/>
          </a:stretch>
        </p:blipFill>
        <p:spPr>
          <a:xfrm>
            <a:off x="5720825" y="1670375"/>
            <a:ext cx="2838450" cy="1695450"/>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287</Words>
  <Application>Microsoft Office PowerPoint</Application>
  <PresentationFormat>On-screen Show (16:9)</PresentationFormat>
  <Paragraphs>64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Average</vt:lpstr>
      <vt:lpstr>Arial</vt:lpstr>
      <vt:lpstr>Lato</vt:lpstr>
      <vt:lpstr>Montserrat</vt:lpstr>
      <vt:lpstr>Focus</vt:lpstr>
      <vt:lpstr>Pattern analysis of stock market trend based on news title</vt:lpstr>
      <vt:lpstr>CONTENT</vt:lpstr>
      <vt:lpstr>INTRODUCTION</vt:lpstr>
      <vt:lpstr>PREVIOUS WORK</vt:lpstr>
      <vt:lpstr>NEURAL NETWORKS</vt:lpstr>
      <vt:lpstr>NATURAL LANGUAGE PROCESSING</vt:lpstr>
      <vt:lpstr>DATASET &amp; DATA LABELLING</vt:lpstr>
      <vt:lpstr>METHODOLOGIES</vt:lpstr>
      <vt:lpstr>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Pattern analysis of stock market trend based on news title</dc:title>
  <cp:lastModifiedBy>Shahnewaz Saad</cp:lastModifiedBy>
  <cp:revision>1</cp:revision>
  <dcterms:modified xsi:type="dcterms:W3CDTF">2021-09-22T18:28:06Z</dcterms:modified>
</cp:coreProperties>
</file>